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7" r:id="rId5"/>
    <p:sldId id="259" r:id="rId6"/>
    <p:sldId id="260" r:id="rId7"/>
    <p:sldId id="261" r:id="rId8"/>
    <p:sldId id="287" r:id="rId9"/>
    <p:sldId id="262" r:id="rId10"/>
    <p:sldId id="263" r:id="rId11"/>
    <p:sldId id="280" r:id="rId12"/>
    <p:sldId id="281" r:id="rId13"/>
    <p:sldId id="282" r:id="rId14"/>
    <p:sldId id="283" r:id="rId15"/>
    <p:sldId id="284" r:id="rId16"/>
    <p:sldId id="285" r:id="rId17"/>
    <p:sldId id="258" r:id="rId18"/>
    <p:sldId id="269" r:id="rId19"/>
    <p:sldId id="286" r:id="rId20"/>
    <p:sldId id="288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E722A9D-0DE7-4284-8FF4-0C10FC589A09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9B6D-A477-4CC6-9F55-E0DFFD6C06E9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21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2A9D-0DE7-4284-8FF4-0C10FC589A09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9B6D-A477-4CC6-9F55-E0DFFD6C06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983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2A9D-0DE7-4284-8FF4-0C10FC589A09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9B6D-A477-4CC6-9F55-E0DFFD6C06E9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61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2A9D-0DE7-4284-8FF4-0C10FC589A09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9B6D-A477-4CC6-9F55-E0DFFD6C06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73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2A9D-0DE7-4284-8FF4-0C10FC589A09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9B6D-A477-4CC6-9F55-E0DFFD6C06E9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9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2A9D-0DE7-4284-8FF4-0C10FC589A09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9B6D-A477-4CC6-9F55-E0DFFD6C06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033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2A9D-0DE7-4284-8FF4-0C10FC589A09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9B6D-A477-4CC6-9F55-E0DFFD6C06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783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2A9D-0DE7-4284-8FF4-0C10FC589A09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9B6D-A477-4CC6-9F55-E0DFFD6C06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284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2A9D-0DE7-4284-8FF4-0C10FC589A09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9B6D-A477-4CC6-9F55-E0DFFD6C06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318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2A9D-0DE7-4284-8FF4-0C10FC589A09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9B6D-A477-4CC6-9F55-E0DFFD6C06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362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2A9D-0DE7-4284-8FF4-0C10FC589A09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9B6D-A477-4CC6-9F55-E0DFFD6C06E9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9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7E722A9D-0DE7-4284-8FF4-0C10FC589A09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0BB99B6D-A477-4CC6-9F55-E0DFFD6C06E9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07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Epilepsie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Mensen met een verstandelijke beperking en epilepsie</a:t>
            </a:r>
          </a:p>
          <a:p>
            <a:r>
              <a:rPr lang="nl-NL" dirty="0"/>
              <a:t>GHZ H13.6.1</a:t>
            </a:r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792" y="1173139"/>
            <a:ext cx="2459319" cy="245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354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Tonische-clonische aanval: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worden ook wel “GRAND MAL” genoemd;</a:t>
            </a:r>
          </a:p>
          <a:p>
            <a:r>
              <a:rPr lang="nl-NL" dirty="0"/>
              <a:t>soms “aura” vooraf;</a:t>
            </a:r>
          </a:p>
          <a:p>
            <a:r>
              <a:rPr lang="nl-NL" dirty="0"/>
              <a:t>algemene kramptoestand = tonische fase;</a:t>
            </a:r>
          </a:p>
          <a:p>
            <a:pPr marL="0" indent="0">
              <a:buNone/>
            </a:pPr>
            <a:r>
              <a:rPr lang="nl-NL" dirty="0"/>
              <a:t>	duur:  ongeveer minuut,  gevolgd door:</a:t>
            </a:r>
          </a:p>
          <a:p>
            <a:r>
              <a:rPr lang="nl-NL" dirty="0"/>
              <a:t>clonische fase: heftige schokbewegingen in armen, benen, hoofd en romp, enkele minuten lang. </a:t>
            </a:r>
          </a:p>
          <a:p>
            <a:r>
              <a:rPr lang="nl-NL" dirty="0"/>
              <a:t>Versterkte speekselproductie en </a:t>
            </a:r>
            <a:r>
              <a:rPr lang="nl-NL" dirty="0" err="1"/>
              <a:t>evt</a:t>
            </a:r>
            <a:r>
              <a:rPr lang="nl-NL" dirty="0"/>
              <a:t> tongbijten.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5333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Gegeneraliseerde aanvallen – verloop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volledig verlies van bewustzijn;</a:t>
            </a:r>
          </a:p>
          <a:p>
            <a:r>
              <a:rPr lang="nl-NL" dirty="0"/>
              <a:t>schokken nemen geleidelijk af;</a:t>
            </a:r>
          </a:p>
          <a:p>
            <a:r>
              <a:rPr lang="nl-NL" dirty="0"/>
              <a:t>fase van verslapping;</a:t>
            </a:r>
          </a:p>
          <a:p>
            <a:r>
              <a:rPr lang="nl-NL" dirty="0"/>
              <a:t>geleidelijke terugkomst van bewustzijn.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9310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Status epilepticus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wanneer de tonisch-clonische aanvallen langer duren dan 5-15 minuten;</a:t>
            </a:r>
          </a:p>
          <a:p>
            <a:r>
              <a:rPr lang="nl-NL" dirty="0"/>
              <a:t>wanneer de tonisch-clonische aanvallen elkaar zo snel opvolgen dat het bewustzijn tussendoor niet meer terugkomt...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7333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Status epilepticus (2)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Kan levensgevaarlijk zijn:</a:t>
            </a:r>
          </a:p>
          <a:p>
            <a:r>
              <a:rPr lang="nl-NL" dirty="0"/>
              <a:t>zware belasting voor het hart;</a:t>
            </a:r>
          </a:p>
          <a:p>
            <a:r>
              <a:rPr lang="nl-NL" dirty="0"/>
              <a:t>hersenoedeem;</a:t>
            </a:r>
          </a:p>
          <a:p>
            <a:r>
              <a:rPr lang="nl-NL" dirty="0"/>
              <a:t>verstikking door bloed, braaksel, speeksel;</a:t>
            </a:r>
          </a:p>
          <a:p>
            <a:r>
              <a:rPr lang="nl-NL" dirty="0"/>
              <a:t>lichaamstemp. veel te hoog.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732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Onderzoek bij epilepsie:</a:t>
            </a:r>
            <a:br>
              <a:rPr lang="nl-NL" dirty="0"/>
            </a:br>
            <a:r>
              <a:rPr lang="nl-NL" dirty="0"/>
              <a:t>EEG = elektro encefalogram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3843" y="2286000"/>
            <a:ext cx="2714751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672" y="1916833"/>
            <a:ext cx="5136674" cy="388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63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Anti-epileptica</a:t>
            </a:r>
          </a:p>
          <a:p>
            <a:pPr lvl="1"/>
            <a:r>
              <a:rPr lang="nl-NL" dirty="0"/>
              <a:t>Bijwerkingen: sufheid, traagheid, duizeligheid, wankel op de benen staan, misselijkheid en braken</a:t>
            </a:r>
          </a:p>
          <a:p>
            <a:r>
              <a:rPr lang="nl-NL" dirty="0"/>
              <a:t>VB </a:t>
            </a:r>
            <a:r>
              <a:rPr lang="nl-NL" dirty="0">
                <a:sym typeface="Wingdings" pitchFamily="2" charset="2"/>
              </a:rPr>
              <a:t> meerdere soorten anti-epileptica</a:t>
            </a:r>
          </a:p>
          <a:p>
            <a:r>
              <a:rPr lang="nl-NL" dirty="0">
                <a:sym typeface="Wingdings" pitchFamily="2" charset="2"/>
              </a:rPr>
              <a:t>Risico status epilepticus: medicatie geven op voorschrift arts</a:t>
            </a:r>
          </a:p>
          <a:p>
            <a:r>
              <a:rPr lang="nl-NL" dirty="0">
                <a:sym typeface="Wingdings" pitchFamily="2" charset="2"/>
              </a:rPr>
              <a:t>Status epilepticus: arts/112 inschakelen en zij geven de juiste medicatie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4198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epilepsie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Hoe vaak komt epilepsie voor bij mensen met een </a:t>
            </a:r>
            <a:r>
              <a:rPr lang="nl-NL" dirty="0" err="1"/>
              <a:t>vb</a:t>
            </a:r>
            <a:r>
              <a:rPr lang="nl-NL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Noem 5 verschillende oorzaken voor epilepsie.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Welke soorten epilepsie zijn er?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Welk onderscheid wordt er gemaakt tussen de verschillende soorten epilepsie?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Licht de verschillende aanvallen van epilepsie toe.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Hoe kan onderzocht worden of iemand epilepsie heeft?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Welke behandelingsmogelijkheden zijn er voor epilepsie?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Waar moet je opletten bij mensen met een </a:t>
            </a:r>
            <a:r>
              <a:rPr lang="nl-NL" dirty="0" err="1"/>
              <a:t>vb</a:t>
            </a:r>
            <a:r>
              <a:rPr lang="nl-NL" dirty="0"/>
              <a:t> en epilepsie?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8986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44ECC2-7AF2-4112-A738-AF7BCBF4B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Volgende 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404E6C-BBA2-454B-81A2-5E701342A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Maken werkboek GHZ:</a:t>
            </a:r>
          </a:p>
          <a:p>
            <a:pPr marL="0" indent="0">
              <a:buNone/>
            </a:pPr>
            <a:r>
              <a:rPr lang="nl-NL" dirty="0"/>
              <a:t>H13: opdracht 5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En lesopdracht inleveren via </a:t>
            </a:r>
            <a:r>
              <a:rPr lang="nl-NL" dirty="0" err="1"/>
              <a:t>it’s</a:t>
            </a:r>
            <a:r>
              <a:rPr lang="nl-NL" dirty="0"/>
              <a:t> </a:t>
            </a:r>
            <a:r>
              <a:rPr lang="nl-NL" dirty="0" err="1"/>
              <a:t>learning</a:t>
            </a:r>
            <a:r>
              <a:rPr lang="nl-N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73225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Epilepsie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Syndroom van aanvalsgewijze functiestoornissen waarbij zich in de hersenen pathologische impulsen voordoen</a:t>
            </a:r>
          </a:p>
          <a:p>
            <a:r>
              <a:rPr lang="nl-NL" dirty="0"/>
              <a:t>Ontstaat door pathologische veranderingen in de hersenschors </a:t>
            </a:r>
            <a:r>
              <a:rPr lang="nl-NL" dirty="0">
                <a:sym typeface="Wingdings" pitchFamily="2" charset="2"/>
              </a:rPr>
              <a:t> overmatige (elektrische) ontlading van zenuwcellen</a:t>
            </a:r>
          </a:p>
          <a:p>
            <a:endParaRPr lang="nl-NL" dirty="0">
              <a:sym typeface="Wingdings" pitchFamily="2" charset="2"/>
            </a:endParaRPr>
          </a:p>
          <a:p>
            <a:r>
              <a:rPr lang="nl-NL" dirty="0">
                <a:sym typeface="Wingdings" pitchFamily="2" charset="2"/>
              </a:rPr>
              <a:t>= pathologische ontlading van de hersenen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0164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Komt voor bij….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1 op de 150 mensen in NL</a:t>
            </a:r>
          </a:p>
          <a:p>
            <a:r>
              <a:rPr lang="nl-NL" dirty="0"/>
              <a:t>30 % van de mensen met een </a:t>
            </a:r>
            <a:r>
              <a:rPr lang="nl-NL" dirty="0" err="1"/>
              <a:t>vb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7293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Oorzaken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Organische hersenbeschadiging door:</a:t>
            </a:r>
          </a:p>
          <a:p>
            <a:pPr lvl="1"/>
            <a:r>
              <a:rPr lang="nl-NL" dirty="0"/>
              <a:t>Geboortetrauma</a:t>
            </a:r>
          </a:p>
          <a:p>
            <a:pPr lvl="1"/>
            <a:r>
              <a:rPr lang="nl-NL" dirty="0"/>
              <a:t>Hersenvliesontsteking</a:t>
            </a:r>
          </a:p>
          <a:p>
            <a:pPr lvl="1"/>
            <a:r>
              <a:rPr lang="nl-NL" dirty="0"/>
              <a:t>Hersenbloeding</a:t>
            </a:r>
          </a:p>
          <a:p>
            <a:pPr lvl="1"/>
            <a:r>
              <a:rPr lang="nl-NL" dirty="0"/>
              <a:t>Hersentumor</a:t>
            </a:r>
          </a:p>
          <a:p>
            <a:pPr lvl="1"/>
            <a:r>
              <a:rPr lang="nl-NL" dirty="0"/>
              <a:t>Erfelijke aandoening</a:t>
            </a:r>
          </a:p>
          <a:p>
            <a:pPr lvl="1"/>
            <a:r>
              <a:rPr lang="nl-NL" dirty="0"/>
              <a:t>Ernstige hersenschudding</a:t>
            </a:r>
          </a:p>
          <a:p>
            <a:r>
              <a:rPr lang="nl-NL" dirty="0"/>
              <a:t>Onbekende oorzaak</a:t>
            </a:r>
          </a:p>
        </p:txBody>
      </p:sp>
    </p:spTree>
    <p:extLst>
      <p:ext uri="{BB962C8B-B14F-4D97-AF65-F5344CB8AC3E}">
        <p14:creationId xmlns:p14="http://schemas.microsoft.com/office/powerpoint/2010/main" val="1889364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epilepsie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Partiële epilepsie = focale epilepsie</a:t>
            </a:r>
          </a:p>
          <a:p>
            <a:pPr lvl="1"/>
            <a:r>
              <a:rPr lang="nl-NL" dirty="0"/>
              <a:t>Eenvoudige partiële epilepsie</a:t>
            </a:r>
          </a:p>
          <a:p>
            <a:pPr lvl="1"/>
            <a:r>
              <a:rPr lang="nl-NL" dirty="0"/>
              <a:t>Psychomotorische aanval</a:t>
            </a:r>
          </a:p>
          <a:p>
            <a:r>
              <a:rPr lang="nl-NL" dirty="0"/>
              <a:t>Gegeneraliseerde epilepsie: begint in midden hersenen en gehele hersenen doen mee</a:t>
            </a:r>
            <a:r>
              <a:rPr lang="nl-NL" dirty="0">
                <a:sym typeface="Wingdings" pitchFamily="2" charset="2"/>
              </a:rPr>
              <a:t> gehele lichaam doet mee en bewustzijn gestoord</a:t>
            </a:r>
          </a:p>
          <a:p>
            <a:pPr lvl="1"/>
            <a:r>
              <a:rPr lang="nl-NL" dirty="0"/>
              <a:t>Absence</a:t>
            </a:r>
          </a:p>
          <a:p>
            <a:pPr lvl="1"/>
            <a:r>
              <a:rPr lang="nl-NL" dirty="0"/>
              <a:t>Grand mal</a:t>
            </a:r>
          </a:p>
        </p:txBody>
      </p:sp>
    </p:spTree>
    <p:extLst>
      <p:ext uri="{BB962C8B-B14F-4D97-AF65-F5344CB8AC3E}">
        <p14:creationId xmlns:p14="http://schemas.microsoft.com/office/powerpoint/2010/main" val="3301573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Eenvoudige partiële aanval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Begint bij motorische gedeelte op hersenschors, motorische verschijnselen over 1 lichaamshelft; </a:t>
            </a:r>
          </a:p>
          <a:p>
            <a:r>
              <a:rPr lang="nl-NL" dirty="0"/>
              <a:t>Persoon is bij bewustzijn;</a:t>
            </a:r>
          </a:p>
          <a:p>
            <a:r>
              <a:rPr lang="nl-NL" dirty="0"/>
              <a:t>Sensorische verschijnselen: schijngewaarwordingen van licht–geur-geluid– kleuren;</a:t>
            </a:r>
          </a:p>
          <a:p>
            <a:r>
              <a:rPr lang="nl-NL" dirty="0" err="1"/>
              <a:t>Somatosensorische</a:t>
            </a:r>
            <a:r>
              <a:rPr lang="nl-NL" dirty="0"/>
              <a:t> verschijnselen: prikkelingen, warm-koude gevoel.</a:t>
            </a:r>
          </a:p>
          <a:p>
            <a:r>
              <a:rPr lang="nl-NL" dirty="0"/>
              <a:t>Kan overgaan in: complexe partiële aanvallen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8171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Psychomotorische aanval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vooraf “aura”  = vreemd gevoel, vaak angstig;</a:t>
            </a:r>
          </a:p>
          <a:p>
            <a:r>
              <a:rPr lang="nl-NL" dirty="0"/>
              <a:t>bewustzijn is verlaagd / in schemertoestand;</a:t>
            </a:r>
          </a:p>
          <a:p>
            <a:r>
              <a:rPr lang="nl-NL" dirty="0"/>
              <a:t>“automatismen”  (= zinloze bewegingen);</a:t>
            </a:r>
          </a:p>
          <a:p>
            <a:r>
              <a:rPr lang="nl-NL" dirty="0"/>
              <a:t>bleke of rode gelaatskleur, starende ogen;</a:t>
            </a:r>
          </a:p>
          <a:p>
            <a:r>
              <a:rPr lang="nl-NL" dirty="0"/>
              <a:t>duurt langer dan een minuut; wordt vaak niet als epilepsie herkent;</a:t>
            </a:r>
          </a:p>
          <a:p>
            <a:r>
              <a:rPr lang="nl-NL" dirty="0"/>
              <a:t>Kan overgaan in: secundair  gegeneraliseerde  aanval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4955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Gegeneraliseerde aanvallen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Kunnen uit complexe partiële aanvallen ontstaan </a:t>
            </a:r>
            <a:r>
              <a:rPr lang="nl-NL" dirty="0">
                <a:sym typeface="Wingdings" pitchFamily="2" charset="2"/>
              </a:rPr>
              <a:t> 	</a:t>
            </a:r>
            <a:r>
              <a:rPr lang="nl-NL" dirty="0"/>
              <a:t>secundair gegeneraliseerde aanval</a:t>
            </a:r>
          </a:p>
          <a:p>
            <a:endParaRPr lang="nl-NL" dirty="0"/>
          </a:p>
          <a:p>
            <a:r>
              <a:rPr lang="nl-NL" dirty="0"/>
              <a:t>Kunnen uit “zichzelf” ontstaan </a:t>
            </a:r>
            <a:r>
              <a:rPr lang="nl-NL" dirty="0">
                <a:sym typeface="Wingdings" pitchFamily="2" charset="2"/>
              </a:rPr>
              <a:t>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	 primair gegeneraliseerde aanval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1165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Soorten generaliseerde aanvallen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Tonisch-clonische aanval  = GRAND MAL</a:t>
            </a:r>
          </a:p>
          <a:p>
            <a:r>
              <a:rPr lang="nl-NL" dirty="0"/>
              <a:t>Absences  = bewustzijnsdaling 1-30 sec</a:t>
            </a:r>
          </a:p>
          <a:p>
            <a:r>
              <a:rPr lang="nl-NL" dirty="0" err="1"/>
              <a:t>Atonische</a:t>
            </a:r>
            <a:r>
              <a:rPr lang="nl-NL" dirty="0"/>
              <a:t> aanvallen = verslapping van de spieren / ongelukkig vallen</a:t>
            </a:r>
          </a:p>
          <a:p>
            <a:r>
              <a:rPr lang="nl-NL" dirty="0" err="1"/>
              <a:t>Myoclonische</a:t>
            </a:r>
            <a:r>
              <a:rPr lang="nl-NL" dirty="0"/>
              <a:t> aanvallen = enkele of in series optredende spierschokken die symmetrisch verlopen; kortdurend</a:t>
            </a:r>
          </a:p>
          <a:p>
            <a:r>
              <a:rPr lang="nl-NL" dirty="0" err="1"/>
              <a:t>salaamkrampen</a:t>
            </a:r>
            <a:r>
              <a:rPr lang="nl-NL" dirty="0"/>
              <a:t>:  = bij baby’s en duidt vaak op ernstige hersenbeschadiging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2134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BC81CC818C44D999805BCEB722B5A" ma:contentTypeVersion="9" ma:contentTypeDescription="Een nieuw document maken." ma:contentTypeScope="" ma:versionID="e0653b9c3a8a0defd8145176c5895480">
  <xsd:schema xmlns:xsd="http://www.w3.org/2001/XMLSchema" xmlns:xs="http://www.w3.org/2001/XMLSchema" xmlns:p="http://schemas.microsoft.com/office/2006/metadata/properties" xmlns:ns2="1a54669d-c472-447b-94aa-806d01968246" xmlns:ns3="d6aeae6d-abcb-46cd-8437-dc87b44d9692" targetNamespace="http://schemas.microsoft.com/office/2006/metadata/properties" ma:root="true" ma:fieldsID="a5ff1abcd5e7c3da5fb219e8efa213f7" ns2:_="" ns3:_="">
    <xsd:import namespace="1a54669d-c472-447b-94aa-806d01968246"/>
    <xsd:import namespace="d6aeae6d-abcb-46cd-8437-dc87b44d9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4669d-c472-447b-94aa-806d01968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eae6d-abcb-46cd-8437-dc87b44d96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D5E1DD-6017-4E95-8FF6-EA94DA9F2D14}">
  <ds:schemaRefs>
    <ds:schemaRef ds:uri="http://purl.org/dc/dcmitype/"/>
    <ds:schemaRef ds:uri="http://schemas.openxmlformats.org/package/2006/metadata/core-properties"/>
    <ds:schemaRef ds:uri="http://www.w3.org/XML/1998/namespace"/>
    <ds:schemaRef ds:uri="0bfbde32-856c-4dfd-bc38-4322d606c322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169eb86d-0fb8-4364-bb17-d27f6b2029d0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C0F9556-5FA8-4400-9901-09A88A5CE6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54669d-c472-447b-94aa-806d01968246"/>
    <ds:schemaRef ds:uri="d6aeae6d-abcb-46cd-8437-dc87b44d9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A6D17D-66FA-4A70-ACF0-2611E0F40C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572</Words>
  <Application>Microsoft Office PowerPoint</Application>
  <PresentationFormat>Breedbeeld</PresentationFormat>
  <Paragraphs>99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Tw Cen MT</vt:lpstr>
      <vt:lpstr>Tw Cen MT Condensed</vt:lpstr>
      <vt:lpstr>Wingdings 3</vt:lpstr>
      <vt:lpstr>Integraal</vt:lpstr>
      <vt:lpstr>Epilepsie</vt:lpstr>
      <vt:lpstr>Epilepsie</vt:lpstr>
      <vt:lpstr>Komt voor bij….</vt:lpstr>
      <vt:lpstr>Oorzaken </vt:lpstr>
      <vt:lpstr>Soorten epilepsie</vt:lpstr>
      <vt:lpstr>Eenvoudige partiële aanval</vt:lpstr>
      <vt:lpstr>Psychomotorische aanval</vt:lpstr>
      <vt:lpstr>Gegeneraliseerde aanvallen</vt:lpstr>
      <vt:lpstr>Soorten generaliseerde aanvallen</vt:lpstr>
      <vt:lpstr>Tonische-clonische aanval:</vt:lpstr>
      <vt:lpstr>Gegeneraliseerde aanvallen – verloop </vt:lpstr>
      <vt:lpstr>Status epilepticus</vt:lpstr>
      <vt:lpstr>Status epilepticus (2)</vt:lpstr>
      <vt:lpstr>Onderzoek bij epilepsie: EEG = elektro encefalogram</vt:lpstr>
      <vt:lpstr>Behandeling </vt:lpstr>
      <vt:lpstr>Opdracht epilepsie</vt:lpstr>
      <vt:lpstr>Volgende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Epilepsie</dc:title>
  <dc:creator>Myream Mijnders - van Hinte</dc:creator>
  <cp:lastModifiedBy>Femke van der Wal</cp:lastModifiedBy>
  <cp:revision>2</cp:revision>
  <dcterms:created xsi:type="dcterms:W3CDTF">2020-06-09T09:50:46Z</dcterms:created>
  <dcterms:modified xsi:type="dcterms:W3CDTF">2020-10-29T10:40:12Z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0x010100CBFBC81CC818C44D999805BCEB722B5A</vt:lpwstr>
  </property>
</Properties>
</file>